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pn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406" r:id="rId2"/>
    <p:sldId id="410" r:id="rId3"/>
    <p:sldId id="411" r:id="rId4"/>
    <p:sldId id="408" r:id="rId5"/>
    <p:sldId id="409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941" autoAdjust="0"/>
    <p:restoredTop sz="81588" autoAdjust="0"/>
  </p:normalViewPr>
  <p:slideViewPr>
    <p:cSldViewPr snapToGrid="0">
      <p:cViewPr varScale="1">
        <p:scale>
          <a:sx n="79" d="100"/>
          <a:sy n="79" d="100"/>
        </p:scale>
        <p:origin x="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A2DA-643A-463C-866E-F35E694B91DA}" type="datetimeFigureOut">
              <a:rPr lang="de-DE" smtClean="0"/>
              <a:t>03.11.16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DDB0-2A0F-4F20-9C2F-50EEC6A37E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361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449-486F-456A-B109-598711D3768F}" type="datetimeFigureOut">
              <a:rPr lang="de-DE" smtClean="0"/>
              <a:t>03.11.16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4E32A-773C-4929-8D99-18F8AD191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99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364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9297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184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tags" Target="../tags/tag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7.vml"/><Relationship Id="rId2" Type="http://schemas.openxmlformats.org/officeDocument/2006/relationships/tags" Target="../tags/tag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8.vml"/><Relationship Id="rId2" Type="http://schemas.openxmlformats.org/officeDocument/2006/relationships/tags" Target="../tags/tag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9.vml"/><Relationship Id="rId2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E8F5-41A3-4301-A47F-31831316DC49}" type="datetime4">
              <a:rPr lang="de-DE" smtClean="0"/>
              <a:t>3. November 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F9C7B1-2EC2-4381-AE6A-D48C16AF6BB3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DF41F-C0CD-4D6D-B1B8-371D59A6A595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F642D4-A5D5-48EB-8816-07EBA5FFB1EE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11C4843-1809-40E5-8578-E03375F47FBB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3A4E86-E105-42C2-BFCD-87B6057E2C9B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2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DAB0F-5D0B-4037-9758-854518C8BB94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B60C92-C9DA-4155-9A8C-48BE6E179608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2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35CF49-9A73-47A7-8F65-8E7E92988D2A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0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224FF2-59FA-4BA9-B22B-606D9A3E51CA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00313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tx1">
                  <a:lumMod val="85000"/>
                  <a:lumOff val="15000"/>
                </a:schemeClr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85000"/>
                  <a:lumOff val="1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85000"/>
                  <a:lumOff val="1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85000"/>
                  <a:lumOff val="1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FED02-8F29-43DF-99E3-E0A5929004FF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B9FDA6-75A4-4AC5-A518-6C4F5DCE22DA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D29804-6381-442D-8431-54AF06AA6573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9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75A12F-773D-40F3-975C-324319C18717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2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68869-28F7-4FC2-8022-69F8909D12EE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26D645-7457-46F8-A8FF-6A879952E15F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080181-388A-463F-B5F5-A0B0BA591070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5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65EB56-45A2-4D1A-9B6C-55DE4D0EDF5A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95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AF41A4-9F3F-4224-A411-7368417F9465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8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D5FE5AD-E500-4D34-9E44-6DC9EBD25FB2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8831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428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235FCF-D5BC-44C9-B9DE-48EFF4593A2D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69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EF625A-31C6-4C43-A417-E21D122C48C9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62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69E491-B4C2-46B6-A237-FACFE3FBE201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8F62F-A418-41F2-A2B8-0712C2875A78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4A0E54-2F12-40C8-9BEB-C4B6394B4ECD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5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05A7F5-773C-4881-A0C4-FD42EFE01DC0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51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714CE8-8790-46E3-A6C5-5A488DF231B9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E987FC-42D9-453A-9633-2C730DEED79C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02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58E51C-64A7-4E7C-AB35-CFC5B09D3A53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FDC5D2-36A7-438D-9651-EF40CEE3BFF8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11200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235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EDA7CF-0B25-4927-9C0E-D25F75C14022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5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DB4873-AA39-4F92-AC07-5D311AB9735E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3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E188F9-1BFA-4825-9F8A-513A15D12057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F478BD-39EA-4984-8260-14496EFFC047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15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7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497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7492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562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7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2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14365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ags" Target="../tags/tag1.xml"/><Relationship Id="rId47" Type="http://schemas.openxmlformats.org/officeDocument/2006/relationships/oleObject" Target="../embeddings/oleObject1.bin"/><Relationship Id="rId4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353566456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" name="think-cell Folie" r:id="rId47" imgW="359" imgH="358" progId="TCLayout.ActiveDocument.1">
                  <p:embed/>
                </p:oleObj>
              </mc:Choice>
              <mc:Fallback>
                <p:oleObj name="think-cell Folie" r:id="rId47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4FF091-6AFD-46C0-A7CF-A8042EB4153F}" type="datetime4">
              <a:rPr lang="de-DE" smtClean="0"/>
              <a:t>3. November 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4" r:id="rId29"/>
    <p:sldLayoutId id="2147483696" r:id="rId30"/>
    <p:sldLayoutId id="2147483698" r:id="rId31"/>
    <p:sldLayoutId id="2147483700" r:id="rId32"/>
    <p:sldLayoutId id="2147483702" r:id="rId33"/>
    <p:sldLayoutId id="2147483704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4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</a:t>
            </a:fld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928"/>
          <a:stretch/>
        </p:blipFill>
        <p:spPr>
          <a:xfrm>
            <a:off x="1290" y="0"/>
            <a:ext cx="12192000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850065" y="3232299"/>
            <a:ext cx="8775295" cy="3299106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" name="Inhaltsplatzhalter 3"/>
          <p:cNvSpPr txBox="1">
            <a:spLocks/>
          </p:cNvSpPr>
          <p:nvPr/>
        </p:nvSpPr>
        <p:spPr>
          <a:xfrm>
            <a:off x="2079237" y="3407735"/>
            <a:ext cx="8546123" cy="2601823"/>
          </a:xfrm>
          <a:prstGeom prst="rect">
            <a:avLst/>
          </a:prstGeom>
        </p:spPr>
        <p:txBody>
          <a:bodyPr/>
          <a:lstStyle>
            <a:lvl1pPr marL="269875" indent="-269875" algn="l" defTabSz="457200" rtl="0" eaLnBrk="1" latinLnBrk="0" hangingPunct="1">
              <a:lnSpc>
                <a:spcPct val="100000"/>
              </a:lnSpc>
              <a:spcBef>
                <a:spcPts val="390"/>
              </a:spcBef>
              <a:spcAft>
                <a:spcPts val="780"/>
              </a:spcAft>
              <a:buClr>
                <a:schemeClr val="tx1">
                  <a:lumMod val="85000"/>
                  <a:lumOff val="15000"/>
                </a:schemeClr>
              </a:buClr>
              <a:buSzPct val="165000"/>
              <a:buFont typeface="Arial"/>
              <a:buChar char="■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82600" indent="-217488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72"/>
              </a:spcAft>
              <a:buClr>
                <a:schemeClr val="tx1">
                  <a:lumMod val="85000"/>
                  <a:lumOff val="15000"/>
                </a:schemeClr>
              </a:buClr>
              <a:buSzPct val="150000"/>
              <a:buFont typeface="Lucida Grande"/>
              <a:buChar char="■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47700" indent="-21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72"/>
              </a:spcAft>
              <a:buClr>
                <a:schemeClr val="tx1">
                  <a:lumMod val="85000"/>
                  <a:lumOff val="15000"/>
                </a:schemeClr>
              </a:buClr>
              <a:buSzPct val="150000"/>
              <a:buFont typeface="Lucida Grande"/>
              <a:buChar char="■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3pPr>
            <a:lvl4pPr marL="806450" indent="-216000" algn="l" defTabSz="457200" rtl="0" eaLnBrk="1" latinLnBrk="0" hangingPunct="1">
              <a:spcBef>
                <a:spcPct val="20000"/>
              </a:spcBef>
              <a:spcAft>
                <a:spcPts val="576"/>
              </a:spcAft>
              <a:buClr>
                <a:schemeClr val="tx1">
                  <a:lumMod val="85000"/>
                  <a:lumOff val="15000"/>
                </a:schemeClr>
              </a:buClr>
              <a:buSzPct val="150000"/>
              <a:buFont typeface="Lucida Grande"/>
              <a:buChar char="■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4pPr>
            <a:lvl5pPr marL="920750" indent="-216000" algn="l" defTabSz="534988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tx1">
                  <a:lumMod val="85000"/>
                  <a:lumOff val="15000"/>
                </a:schemeClr>
              </a:buClr>
              <a:buSzPct val="150000"/>
              <a:buFont typeface="Lucida Grande"/>
              <a:buChar char="■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are</a:t>
            </a:r>
            <a:r>
              <a:rPr lang="de-DE" sz="2000" dirty="0" smtClean="0"/>
              <a:t> </a:t>
            </a:r>
            <a:r>
              <a:rPr lang="de-DE" sz="2000" dirty="0" err="1" smtClean="0"/>
              <a:t>aware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basic</a:t>
            </a:r>
            <a:r>
              <a:rPr lang="de-DE" sz="2000" dirty="0" smtClean="0"/>
              <a:t> </a:t>
            </a:r>
            <a:r>
              <a:rPr lang="de-DE" sz="2000" dirty="0" err="1" smtClean="0"/>
              <a:t>principles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Cloud Native Computing</a:t>
            </a:r>
          </a:p>
          <a:p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know</a:t>
            </a:r>
            <a:r>
              <a:rPr lang="de-DE" sz="2000" dirty="0" smtClean="0"/>
              <a:t> </a:t>
            </a:r>
            <a:r>
              <a:rPr lang="de-DE" sz="2000" dirty="0" err="1" smtClean="0"/>
              <a:t>how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build</a:t>
            </a:r>
            <a:r>
              <a:rPr lang="de-DE" sz="2000" dirty="0" smtClean="0"/>
              <a:t> a </a:t>
            </a:r>
            <a:r>
              <a:rPr lang="de-DE" sz="2000" dirty="0" err="1" smtClean="0"/>
              <a:t>microservice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Spring Boot</a:t>
            </a:r>
          </a:p>
          <a:p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know</a:t>
            </a:r>
            <a:r>
              <a:rPr lang="de-DE" sz="2000" dirty="0" smtClean="0"/>
              <a:t> </a:t>
            </a:r>
            <a:r>
              <a:rPr lang="de-DE" sz="2000" dirty="0" err="1" smtClean="0"/>
              <a:t>how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use</a:t>
            </a:r>
            <a:r>
              <a:rPr lang="de-DE" sz="2000" dirty="0" smtClean="0"/>
              <a:t> Docker </a:t>
            </a:r>
            <a:r>
              <a:rPr lang="de-DE" sz="2000" dirty="0" err="1" smtClean="0"/>
              <a:t>as</a:t>
            </a:r>
            <a:r>
              <a:rPr lang="de-DE" sz="2000" smtClean="0"/>
              <a:t> a </a:t>
            </a:r>
            <a:r>
              <a:rPr lang="de-DE" sz="2000" dirty="0" err="1" smtClean="0"/>
              <a:t>dev</a:t>
            </a:r>
            <a:r>
              <a:rPr lang="de-DE" sz="2000" dirty="0" smtClean="0"/>
              <a:t> </a:t>
            </a:r>
            <a:r>
              <a:rPr lang="de-DE" sz="2000" dirty="0" err="1" smtClean="0"/>
              <a:t>guy</a:t>
            </a:r>
            <a:endParaRPr lang="de-DE" sz="2000" dirty="0" smtClean="0"/>
          </a:p>
          <a:p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know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infrastructure</a:t>
            </a:r>
            <a:r>
              <a:rPr lang="de-DE" sz="2000" dirty="0" smtClean="0"/>
              <a:t> </a:t>
            </a:r>
            <a:r>
              <a:rPr lang="de-DE" sz="2000" dirty="0" err="1" smtClean="0"/>
              <a:t>required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run</a:t>
            </a:r>
            <a:r>
              <a:rPr lang="de-DE" sz="2000" dirty="0" smtClean="0"/>
              <a:t> a non-trivial </a:t>
            </a:r>
            <a:r>
              <a:rPr lang="de-DE" sz="2000" dirty="0" err="1" smtClean="0"/>
              <a:t>microservice</a:t>
            </a:r>
            <a:endParaRPr lang="de-DE" sz="2000" dirty="0" smtClean="0"/>
          </a:p>
          <a:p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know</a:t>
            </a:r>
            <a:r>
              <a:rPr lang="de-DE" sz="2000" dirty="0" smtClean="0"/>
              <a:t> </a:t>
            </a:r>
            <a:r>
              <a:rPr lang="de-DE" sz="2000" dirty="0" err="1" smtClean="0"/>
              <a:t>how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use</a:t>
            </a:r>
            <a:r>
              <a:rPr lang="de-DE" sz="2000" dirty="0" smtClean="0"/>
              <a:t> DC/OS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deploy</a:t>
            </a:r>
            <a:r>
              <a:rPr lang="de-DE" sz="2000" dirty="0" smtClean="0"/>
              <a:t> a </a:t>
            </a:r>
            <a:r>
              <a:rPr lang="de-DE" sz="2000" dirty="0" err="1" smtClean="0"/>
              <a:t>microservice</a:t>
            </a:r>
            <a:r>
              <a:rPr lang="de-DE" sz="2000" dirty="0" smtClean="0"/>
              <a:t> </a:t>
            </a:r>
            <a:r>
              <a:rPr lang="de-DE" sz="2000" dirty="0" err="1" smtClean="0"/>
              <a:t>along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its</a:t>
            </a:r>
            <a:r>
              <a:rPr lang="de-DE" sz="2000" dirty="0" smtClean="0"/>
              <a:t> </a:t>
            </a:r>
            <a:r>
              <a:rPr lang="de-DE" sz="2000" dirty="0" err="1" smtClean="0"/>
              <a:t>infrastructure</a:t>
            </a:r>
            <a:endParaRPr lang="de-DE" sz="2000" dirty="0" smtClean="0"/>
          </a:p>
          <a:p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know</a:t>
            </a:r>
            <a:r>
              <a:rPr lang="de-DE" sz="2000" dirty="0" smtClean="0"/>
              <a:t> </a:t>
            </a:r>
            <a:r>
              <a:rPr lang="de-DE" sz="2000" dirty="0" err="1" smtClean="0"/>
              <a:t>where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how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travel</a:t>
            </a:r>
            <a:r>
              <a:rPr lang="de-DE" sz="2000" dirty="0" smtClean="0"/>
              <a:t> </a:t>
            </a:r>
            <a:r>
              <a:rPr lang="de-DE" sz="2000" dirty="0" err="1" smtClean="0"/>
              <a:t>further</a:t>
            </a:r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168138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12192000" cy="6908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grpSp>
        <p:nvGrpSpPr>
          <p:cNvPr id="32" name="Group 31"/>
          <p:cNvGrpSpPr/>
          <p:nvPr/>
        </p:nvGrpSpPr>
        <p:grpSpPr>
          <a:xfrm>
            <a:off x="2822750" y="515212"/>
            <a:ext cx="6060558" cy="5671410"/>
            <a:chOff x="2737689" y="366356"/>
            <a:chExt cx="6060558" cy="5671410"/>
          </a:xfrm>
        </p:grpSpPr>
        <p:sp>
          <p:nvSpPr>
            <p:cNvPr id="23" name="Rounded Rectangle 22"/>
            <p:cNvSpPr/>
            <p:nvPr/>
          </p:nvSpPr>
          <p:spPr>
            <a:xfrm>
              <a:off x="2737689" y="366356"/>
              <a:ext cx="6060558" cy="567141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/>
            <a:srcRect l="11584" t="11844" r="10652" b="14293"/>
            <a:stretch/>
          </p:blipFill>
          <p:spPr>
            <a:xfrm>
              <a:off x="4809916" y="815741"/>
              <a:ext cx="1949610" cy="97221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248430" y="366356"/>
              <a:ext cx="26645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(4) </a:t>
              </a:r>
              <a:r>
                <a:rPr lang="en-US" sz="2400" b="1" dirty="0" smtClean="0"/>
                <a:t>Orchestration</a:t>
              </a:r>
              <a:endParaRPr lang="en-US" sz="2400" b="1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3</a:t>
            </a:fld>
            <a:endParaRPr lang="de-DE"/>
          </a:p>
        </p:txBody>
      </p:sp>
      <p:grpSp>
        <p:nvGrpSpPr>
          <p:cNvPr id="31" name="Group 30"/>
          <p:cNvGrpSpPr/>
          <p:nvPr/>
        </p:nvGrpSpPr>
        <p:grpSpPr>
          <a:xfrm>
            <a:off x="3007604" y="1936812"/>
            <a:ext cx="5741582" cy="4125433"/>
            <a:chOff x="2913321" y="1733517"/>
            <a:chExt cx="5741582" cy="4125433"/>
          </a:xfrm>
        </p:grpSpPr>
        <p:sp>
          <p:nvSpPr>
            <p:cNvPr id="19" name="Rounded Rectangle 18"/>
            <p:cNvSpPr/>
            <p:nvPr/>
          </p:nvSpPr>
          <p:spPr>
            <a:xfrm>
              <a:off x="2913321" y="1733517"/>
              <a:ext cx="5741582" cy="412543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86404" y="2795031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09836" y="2997653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086404" y="3796234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309836" y="3998856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086404" y="4773438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309836" y="4976060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83476" y="1744889"/>
              <a:ext cx="2525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(3) </a:t>
              </a:r>
              <a:r>
                <a:rPr lang="en-US" sz="2400" b="1" dirty="0" smtClean="0"/>
                <a:t>Composition</a:t>
              </a:r>
              <a:endParaRPr lang="en-US" sz="24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226791" y="2946152"/>
            <a:ext cx="3315783" cy="2849527"/>
            <a:chOff x="3127547" y="2766787"/>
            <a:chExt cx="3315783" cy="2849527"/>
          </a:xfrm>
        </p:grpSpPr>
        <p:sp>
          <p:nvSpPr>
            <p:cNvPr id="8" name="Rounded Rectangle 7"/>
            <p:cNvSpPr/>
            <p:nvPr/>
          </p:nvSpPr>
          <p:spPr>
            <a:xfrm>
              <a:off x="3127547" y="2766787"/>
              <a:ext cx="3315783" cy="28495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7002" t="35852" r="8967" b="38960"/>
            <a:stretch/>
          </p:blipFill>
          <p:spPr>
            <a:xfrm>
              <a:off x="3456367" y="3140067"/>
              <a:ext cx="2647536" cy="79356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02632" y="2795031"/>
              <a:ext cx="3055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(2) </a:t>
              </a:r>
              <a:r>
                <a:rPr lang="en-US" sz="2400" b="1" dirty="0" smtClean="0"/>
                <a:t>Containerization</a:t>
              </a:r>
              <a:endParaRPr lang="en-US" sz="24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43945" y="4149020"/>
            <a:ext cx="2552720" cy="1531088"/>
            <a:chOff x="3558884" y="4000164"/>
            <a:chExt cx="2552720" cy="1531088"/>
          </a:xfrm>
        </p:grpSpPr>
        <p:sp>
          <p:nvSpPr>
            <p:cNvPr id="5" name="Rounded Rectangle 4"/>
            <p:cNvSpPr/>
            <p:nvPr/>
          </p:nvSpPr>
          <p:spPr>
            <a:xfrm>
              <a:off x="3570571" y="4000164"/>
              <a:ext cx="2477238" cy="15310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4366" y="4523646"/>
              <a:ext cx="2477238" cy="7785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58884" y="4013444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(1) </a:t>
              </a:r>
              <a:r>
                <a:rPr lang="en-US" sz="2400" b="1" dirty="0" err="1" smtClean="0"/>
                <a:t>Microservice</a:t>
              </a:r>
              <a:endParaRPr lang="en-US" sz="24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047322" y="1998696"/>
            <a:ext cx="2278517" cy="1551381"/>
            <a:chOff x="5962261" y="1849840"/>
            <a:chExt cx="2278517" cy="155138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2261" y="1849840"/>
              <a:ext cx="1576149" cy="155138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119958" y="1999270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</a:t>
              </a:r>
              <a:r>
                <a:rPr lang="en-US" dirty="0" err="1" smtClean="0"/>
                <a:t>ocker</a:t>
              </a:r>
              <a:r>
                <a:rPr lang="en-US" dirty="0" smtClean="0"/>
                <a:t> </a:t>
              </a:r>
            </a:p>
            <a:p>
              <a:r>
                <a:rPr lang="en-US" dirty="0" smtClean="0"/>
                <a:t>compose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549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4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408484" y="1075458"/>
            <a:ext cx="115723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/>
              <a:t>https://</a:t>
            </a:r>
            <a:r>
              <a:rPr lang="de-DE" sz="3600" dirty="0" err="1"/>
              <a:t>github.com</a:t>
            </a:r>
            <a:r>
              <a:rPr lang="de-DE" sz="3600" dirty="0"/>
              <a:t>/</a:t>
            </a:r>
            <a:r>
              <a:rPr lang="de-DE" sz="3600" dirty="0" err="1"/>
              <a:t>qaware</a:t>
            </a:r>
            <a:r>
              <a:rPr lang="de-DE" sz="3600" dirty="0"/>
              <a:t>/</a:t>
            </a:r>
            <a:r>
              <a:rPr lang="de-DE" sz="3600" dirty="0" err="1"/>
              <a:t>hitchhikers-guide-cloudnative</a:t>
            </a:r>
            <a:endParaRPr lang="de-DE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48" y="2583515"/>
            <a:ext cx="3098037" cy="309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6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Credits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5</a:t>
            </a:fld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2092273" y="1388914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José </a:t>
            </a:r>
            <a:r>
              <a:rPr lang="en-US" dirty="0" err="1"/>
              <a:t>Sarrablo</a:t>
            </a:r>
            <a:endParaRPr lang="en-US" dirty="0"/>
          </a:p>
        </p:txBody>
      </p:sp>
      <p:pic>
        <p:nvPicPr>
          <p:cNvPr id="6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497957" y="1146875"/>
            <a:ext cx="1485827" cy="85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5928"/>
          <a:stretch/>
        </p:blipFill>
        <p:spPr>
          <a:xfrm>
            <a:off x="497958" y="2142237"/>
            <a:ext cx="1485826" cy="8357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92273" y="23754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Ari </a:t>
            </a:r>
            <a:r>
              <a:rPr lang="en-US" dirty="0" err="1" smtClean="0"/>
              <a:t>Sahagún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98</Words>
  <Application>Microsoft Macintosh PowerPoint</Application>
  <PresentationFormat>Breitbild</PresentationFormat>
  <Paragraphs>24</Paragraphs>
  <Slides>5</Slides>
  <Notes>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1" baseType="lpstr">
      <vt:lpstr>Arial</vt:lpstr>
      <vt:lpstr>Arial Narrow</vt:lpstr>
      <vt:lpstr>Calibri</vt:lpstr>
      <vt:lpstr>Lucida Grande</vt:lpstr>
      <vt:lpstr>qaware-folienmaster-1.01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Image Credits</vt:lpstr>
    </vt:vector>
  </TitlesOfParts>
  <Company>QAware GmbH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von Kommunikationssystemen im Internet</dc:title>
  <dc:creator>Christine Kantsperger</dc:creator>
  <cp:lastModifiedBy>Mario-Leander Reimer</cp:lastModifiedBy>
  <cp:revision>466</cp:revision>
  <dcterms:created xsi:type="dcterms:W3CDTF">2014-10-08T07:51:16Z</dcterms:created>
  <dcterms:modified xsi:type="dcterms:W3CDTF">2016-11-03T21:21:16Z</dcterms:modified>
</cp:coreProperties>
</file>